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6" r:id="rId5"/>
    <p:sldId id="265" r:id="rId6"/>
    <p:sldId id="267" r:id="rId7"/>
    <p:sldId id="276" r:id="rId8"/>
    <p:sldId id="262" r:id="rId9"/>
    <p:sldId id="273" r:id="rId10"/>
    <p:sldId id="261" r:id="rId11"/>
    <p:sldId id="263" r:id="rId12"/>
    <p:sldId id="264" r:id="rId13"/>
    <p:sldId id="268" r:id="rId14"/>
    <p:sldId id="270" r:id="rId15"/>
    <p:sldId id="277" r:id="rId16"/>
    <p:sldId id="274" r:id="rId17"/>
    <p:sldId id="275" r:id="rId18"/>
    <p:sldId id="272" r:id="rId19"/>
    <p:sldId id="271" r:id="rId20"/>
    <p:sldId id="25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92" autoAdjust="0"/>
  </p:normalViewPr>
  <p:slideViewPr>
    <p:cSldViewPr>
      <p:cViewPr varScale="1">
        <p:scale>
          <a:sx n="71" d="100"/>
          <a:sy n="71" d="100"/>
        </p:scale>
        <p:origin x="-13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1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28600" y="2977991"/>
            <a:ext cx="8686800" cy="3651409"/>
            <a:chOff x="228600" y="2977991"/>
            <a:chExt cx="8686800" cy="3651409"/>
          </a:xfrm>
        </p:grpSpPr>
        <p:sp>
          <p:nvSpPr>
            <p:cNvPr id="11" name="Rounded Rectangle 10"/>
            <p:cNvSpPr/>
            <p:nvPr/>
          </p:nvSpPr>
          <p:spPr>
            <a:xfrm>
              <a:off x="228600" y="2977991"/>
              <a:ext cx="8686800" cy="365140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700" y="3063440"/>
              <a:ext cx="3035300" cy="3413560"/>
            </a:xfrm>
            <a:prstGeom prst="ellipse">
              <a:avLst/>
            </a:prstGeom>
            <a:ln w="190500" cap="rnd">
              <a:solidFill>
                <a:srgbClr val="C8C6BD"/>
              </a:solidFill>
              <a:prstDash val="solid"/>
            </a:ln>
            <a:effectLst>
              <a:outerShdw blurRad="127000" algn="bl" rotWithShape="0">
                <a:srgbClr val="000000"/>
              </a:outerShdw>
            </a:effectLst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92808" y="3810000"/>
              <a:ext cx="2293992" cy="2575331"/>
            </a:xfrm>
            <a:prstGeom prst="ellipse">
              <a:avLst/>
            </a:prstGeom>
            <a:ln w="190500" cap="rnd">
              <a:solidFill>
                <a:srgbClr val="C8C6BD"/>
              </a:solidFill>
              <a:prstDash val="solid"/>
            </a:ln>
            <a:effectLst>
              <a:outerShdw blurRad="127000" algn="bl" rotWithShape="0">
                <a:srgbClr val="000000"/>
              </a:outerShdw>
            </a:effectLst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0000" y="3581400"/>
              <a:ext cx="2362200" cy="2860115"/>
            </a:xfrm>
            <a:prstGeom prst="ellipse">
              <a:avLst/>
            </a:prstGeom>
            <a:ln w="190500" cap="rnd">
              <a:solidFill>
                <a:srgbClr val="C8C6BD"/>
              </a:solidFill>
              <a:prstDash val="solid"/>
            </a:ln>
            <a:effectLst>
              <a:outerShdw blurRad="127000" algn="bl" rotWithShape="0">
                <a:srgbClr val="000000"/>
              </a:outerShdw>
            </a:effectLst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</p:grpSp>
      <p:grpSp>
        <p:nvGrpSpPr>
          <p:cNvPr id="2" name="Group 1"/>
          <p:cNvGrpSpPr/>
          <p:nvPr/>
        </p:nvGrpSpPr>
        <p:grpSpPr>
          <a:xfrm>
            <a:off x="1309255" y="228600"/>
            <a:ext cx="7086600" cy="2743200"/>
            <a:chOff x="1309255" y="228600"/>
            <a:chExt cx="7086600" cy="2743200"/>
          </a:xfrm>
        </p:grpSpPr>
        <p:sp>
          <p:nvSpPr>
            <p:cNvPr id="4" name="Wave 3"/>
            <p:cNvSpPr/>
            <p:nvPr/>
          </p:nvSpPr>
          <p:spPr>
            <a:xfrm>
              <a:off x="1309255" y="228600"/>
              <a:ext cx="7086600" cy="2743200"/>
            </a:xfrm>
            <a:prstGeom prst="wav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28800" y="324922"/>
              <a:ext cx="59436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16600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স্বাগতম </a:t>
              </a:r>
              <a:endParaRPr lang="en-US" sz="16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503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1850" y="381000"/>
            <a:ext cx="4933950" cy="599813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49" y="76200"/>
            <a:ext cx="2838451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311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2741" y="2282407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জন্মঃ 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336298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রচিত  গ্রন্থ 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41148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মৃত্যুঃ 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04800" y="381000"/>
            <a:ext cx="8610600" cy="1107996"/>
            <a:chOff x="304800" y="381000"/>
            <a:chExt cx="8610600" cy="1107996"/>
          </a:xfrm>
        </p:grpSpPr>
        <p:sp>
          <p:nvSpPr>
            <p:cNvPr id="4" name="Rounded Rectangle 3"/>
            <p:cNvSpPr/>
            <p:nvPr/>
          </p:nvSpPr>
          <p:spPr>
            <a:xfrm>
              <a:off x="304800" y="381000"/>
              <a:ext cx="8610600" cy="92333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7200" y="381000"/>
              <a:ext cx="815340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6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পল্লী কবি জসীমউদ্দীন  </a:t>
              </a:r>
              <a:endPara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828800" y="1905000"/>
            <a:ext cx="4705350" cy="4423335"/>
            <a:chOff x="1828800" y="1905000"/>
            <a:chExt cx="4705350" cy="442333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5600" y="1905000"/>
              <a:ext cx="3638550" cy="4423335"/>
            </a:xfrm>
            <a:prstGeom prst="rect">
              <a:avLst/>
            </a:prstGeom>
            <a:ln w="228600" cap="sq" cmpd="thickThin">
              <a:solidFill>
                <a:srgbClr val="000000"/>
              </a:solidFill>
              <a:prstDash val="solid"/>
              <a:miter lim="800000"/>
            </a:ln>
            <a:effectLst>
              <a:innerShdw blurRad="76200">
                <a:srgbClr val="000000"/>
              </a:innerShdw>
            </a:effectLst>
          </p:spPr>
        </p:pic>
        <p:cxnSp>
          <p:nvCxnSpPr>
            <p:cNvPr id="5" name="Straight Arrow Connector 4"/>
            <p:cNvCxnSpPr/>
            <p:nvPr/>
          </p:nvCxnSpPr>
          <p:spPr>
            <a:xfrm flipH="1" flipV="1">
              <a:off x="1828800" y="2422394"/>
              <a:ext cx="914400" cy="3048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endCxn id="7" idx="3"/>
            </p:cNvCxnSpPr>
            <p:nvPr/>
          </p:nvCxnSpPr>
          <p:spPr>
            <a:xfrm flipH="1">
              <a:off x="2362200" y="3655367"/>
              <a:ext cx="304800" cy="1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1905000" y="4116667"/>
              <a:ext cx="762000" cy="352076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554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52400" y="2249269"/>
            <a:ext cx="9220200" cy="3669506"/>
            <a:chOff x="152400" y="2249269"/>
            <a:chExt cx="9220200" cy="3669506"/>
          </a:xfrm>
        </p:grpSpPr>
        <p:sp>
          <p:nvSpPr>
            <p:cNvPr id="6" name="TextBox 5"/>
            <p:cNvSpPr txBox="1"/>
            <p:nvPr/>
          </p:nvSpPr>
          <p:spPr>
            <a:xfrm>
              <a:off x="192741" y="2282407"/>
              <a:ext cx="2362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32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জন্মঃ </a:t>
              </a:r>
              <a:endPara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04800" y="3362980"/>
              <a:ext cx="2057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32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রচিত  গ্রন্থ </a:t>
              </a:r>
              <a:endPara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2400" y="4114800"/>
              <a:ext cx="2286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4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মৃত্যুঃ </a:t>
              </a:r>
              <a:endPara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023847" y="2249269"/>
              <a:ext cx="23487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sz="3600" b="1" dirty="0" smtClean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১৯০৩খ্রিঃ </a:t>
              </a:r>
              <a:endParaRPr lang="en-US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023847" y="3505200"/>
              <a:ext cx="1891553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রাখালী,বালুচর, ধানক্ষেত</a:t>
              </a:r>
              <a:r>
                <a:rPr lang="bn-BD" dirty="0" smtClean="0"/>
                <a:t> 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58000" y="5334000"/>
              <a:ext cx="23487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sz="32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১৯৭৬ খ্রিঃ </a:t>
              </a:r>
              <a:endPara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>
            <a:off x="1828800" y="2572434"/>
            <a:ext cx="914400" cy="551766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3"/>
          </p:cNvCxnSpPr>
          <p:nvPr/>
        </p:nvCxnSpPr>
        <p:spPr>
          <a:xfrm flipV="1">
            <a:off x="2362200" y="3655367"/>
            <a:ext cx="381000" cy="1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1905000" y="4290030"/>
            <a:ext cx="762000" cy="178713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304800" y="381000"/>
            <a:ext cx="8610600" cy="5947335"/>
            <a:chOff x="304800" y="381000"/>
            <a:chExt cx="8610600" cy="5947335"/>
          </a:xfrm>
        </p:grpSpPr>
        <p:grpSp>
          <p:nvGrpSpPr>
            <p:cNvPr id="9" name="Group 8"/>
            <p:cNvGrpSpPr/>
            <p:nvPr/>
          </p:nvGrpSpPr>
          <p:grpSpPr>
            <a:xfrm>
              <a:off x="304800" y="381000"/>
              <a:ext cx="8610600" cy="5947335"/>
              <a:chOff x="304800" y="381000"/>
              <a:chExt cx="8610600" cy="5947335"/>
            </a:xfrm>
          </p:grpSpPr>
          <p:pic>
            <p:nvPicPr>
              <p:cNvPr id="2" name="Picture 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95600" y="1905000"/>
                <a:ext cx="3638550" cy="4423335"/>
              </a:xfrm>
              <a:prstGeom prst="rect">
                <a:avLst/>
              </a:prstGeom>
              <a:ln w="228600" cap="sq" cmpd="thickThin">
                <a:solidFill>
                  <a:srgbClr val="000000"/>
                </a:solidFill>
                <a:prstDash val="solid"/>
                <a:miter lim="800000"/>
              </a:ln>
              <a:effectLst>
                <a:innerShdw blurRad="76200">
                  <a:srgbClr val="000000"/>
                </a:innerShdw>
              </a:effectLst>
            </p:spPr>
          </p:pic>
          <p:grpSp>
            <p:nvGrpSpPr>
              <p:cNvPr id="12" name="Group 11"/>
              <p:cNvGrpSpPr/>
              <p:nvPr/>
            </p:nvGrpSpPr>
            <p:grpSpPr>
              <a:xfrm>
                <a:off x="304800" y="381000"/>
                <a:ext cx="8610600" cy="1107996"/>
                <a:chOff x="304800" y="381000"/>
                <a:chExt cx="8610600" cy="1107996"/>
              </a:xfrm>
            </p:grpSpPr>
            <p:sp>
              <p:nvSpPr>
                <p:cNvPr id="4" name="Rounded Rectangle 3"/>
                <p:cNvSpPr/>
                <p:nvPr/>
              </p:nvSpPr>
              <p:spPr>
                <a:xfrm>
                  <a:off x="304800" y="381000"/>
                  <a:ext cx="8610600" cy="923330"/>
                </a:xfrm>
                <a:prstGeom prst="round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457200" y="381000"/>
                  <a:ext cx="8153400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bn-BD" sz="66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পল্লী কবি জসীমউদ্দীন  </a:t>
                  </a:r>
                  <a:endParaRPr lang="en-US" sz="6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21" name="Straight Arrow Connector 20"/>
            <p:cNvCxnSpPr/>
            <p:nvPr/>
          </p:nvCxnSpPr>
          <p:spPr>
            <a:xfrm flipV="1">
              <a:off x="6858000" y="2574794"/>
              <a:ext cx="304800" cy="320806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6858000" y="3655368"/>
              <a:ext cx="457200" cy="29238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6781800" y="4290030"/>
              <a:ext cx="533400" cy="1272570"/>
            </a:xfrm>
            <a:prstGeom prst="straightConnector1">
              <a:avLst/>
            </a:prstGeom>
            <a:ln w="762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8894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61365" y="228600"/>
            <a:ext cx="9135035" cy="5776229"/>
            <a:chOff x="161365" y="228600"/>
            <a:chExt cx="9135035" cy="5776229"/>
          </a:xfrm>
        </p:grpSpPr>
        <p:sp>
          <p:nvSpPr>
            <p:cNvPr id="2" name="TextBox 1"/>
            <p:cNvSpPr txBox="1"/>
            <p:nvPr/>
          </p:nvSpPr>
          <p:spPr>
            <a:xfrm>
              <a:off x="533400" y="228600"/>
              <a:ext cx="77724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88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আদর্শ পাঠ </a:t>
              </a:r>
              <a:endParaRPr lang="en-US" sz="8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667000" y="1981200"/>
              <a:ext cx="297180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4400" dirty="0" smtClean="0"/>
                <a:t>পল্লীজননী</a:t>
              </a:r>
              <a:r>
                <a:rPr lang="bn-BD" dirty="0" smtClean="0"/>
                <a:t> </a:t>
              </a:r>
              <a:r>
                <a:rPr lang="bn-BD" sz="3200" dirty="0" smtClean="0">
                  <a:solidFill>
                    <a:srgbClr val="0070C0"/>
                  </a:solidFill>
                </a:rPr>
                <a:t>জসীমউদ্দীন  </a:t>
              </a:r>
              <a:endParaRPr lang="en-US" sz="3200" dirty="0">
                <a:solidFill>
                  <a:srgbClr val="0070C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7200" y="3352800"/>
              <a:ext cx="8534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রাত থম থম স্তব নিঝুম,ঘোর-ঘোর অন্ধকার</a:t>
              </a:r>
              <a:r>
                <a:rPr lang="bn-BD" dirty="0" smtClean="0"/>
                <a:t>, 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1365" y="4139625"/>
              <a:ext cx="90588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নিশ্বাস ফেলি তাও শোনা যায় নাই কোথা সাড়া কার</a:t>
              </a:r>
              <a:r>
                <a:rPr lang="bn-BD" sz="2400" dirty="0" smtClean="0"/>
                <a:t>।</a:t>
              </a:r>
              <a:endParaRPr lang="en-US" sz="2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7200" y="4810780"/>
              <a:ext cx="868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রুগ্ন ছেলের শিয়রে বসিয়া একেলা জাগিছে মাতা, </a:t>
              </a:r>
              <a:endPara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32547" y="5420054"/>
              <a:ext cx="88638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sz="32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করুন চাহনি ঘুম ঘুম যেন ধুলিছে চোখের পাতা</a:t>
              </a:r>
              <a:r>
                <a:rPr lang="bn-BD" dirty="0" smtClean="0"/>
                <a:t>।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0917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914400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সরব পাঠ </a:t>
            </a:r>
            <a:endParaRPr lang="en-US" sz="9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52800" y="3733800"/>
            <a:ext cx="1011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/>
              <a:t> 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2362202" y="2713922"/>
            <a:ext cx="4571998" cy="3505204"/>
            <a:chOff x="2752165" y="2726106"/>
            <a:chExt cx="4571998" cy="3505204"/>
          </a:xfrm>
        </p:grpSpPr>
        <p:grpSp>
          <p:nvGrpSpPr>
            <p:cNvPr id="22" name="Group 21"/>
            <p:cNvGrpSpPr/>
            <p:nvPr/>
          </p:nvGrpSpPr>
          <p:grpSpPr>
            <a:xfrm>
              <a:off x="2752165" y="2726106"/>
              <a:ext cx="4571998" cy="3505204"/>
              <a:chOff x="2752165" y="2726106"/>
              <a:chExt cx="4571998" cy="3505204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2752165" y="2726106"/>
                <a:ext cx="4571998" cy="3505204"/>
                <a:chOff x="2819400" y="3086098"/>
                <a:chExt cx="2067469" cy="1752602"/>
              </a:xfrm>
              <a:solidFill>
                <a:schemeClr val="accent2">
                  <a:lumMod val="20000"/>
                  <a:lumOff val="80000"/>
                </a:schemeClr>
              </a:solidFill>
            </p:grpSpPr>
            <p:sp>
              <p:nvSpPr>
                <p:cNvPr id="6" name="Parallelogram 5"/>
                <p:cNvSpPr/>
                <p:nvPr/>
              </p:nvSpPr>
              <p:spPr>
                <a:xfrm rot="16200000">
                  <a:off x="2400299" y="3505199"/>
                  <a:ext cx="1752602" cy="914400"/>
                </a:xfrm>
                <a:prstGeom prst="parallelogram">
                  <a:avLst/>
                </a:prstGeom>
                <a:grpFill/>
                <a:ln w="76200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" name="Parallelogram 6"/>
                <p:cNvSpPr/>
                <p:nvPr/>
              </p:nvSpPr>
              <p:spPr>
                <a:xfrm rot="20902631">
                  <a:off x="3554980" y="3249135"/>
                  <a:ext cx="1331889" cy="1449991"/>
                </a:xfrm>
                <a:prstGeom prst="parallelogram">
                  <a:avLst/>
                </a:prstGeom>
                <a:grpFill/>
                <a:ln w="76200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" name="Oval 12"/>
              <p:cNvSpPr/>
              <p:nvPr/>
            </p:nvSpPr>
            <p:spPr>
              <a:xfrm>
                <a:off x="5257800" y="3429000"/>
                <a:ext cx="1371600" cy="228600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486400" y="3733800"/>
                <a:ext cx="9906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bn-BD" dirty="0" smtClean="0"/>
                  <a:t>--------------------------</a:t>
                </a:r>
                <a:endParaRPr lang="en-US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352800" y="3657600"/>
                <a:ext cx="9906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bn-BD" dirty="0" smtClean="0"/>
                  <a:t>--------------------------</a:t>
                </a:r>
                <a:endParaRPr lang="en-US" dirty="0"/>
              </a:p>
            </p:txBody>
          </p:sp>
        </p:grpSp>
        <p:sp>
          <p:nvSpPr>
            <p:cNvPr id="23" name="Oval 22"/>
            <p:cNvSpPr/>
            <p:nvPr/>
          </p:nvSpPr>
          <p:spPr>
            <a:xfrm>
              <a:off x="3172526" y="3352800"/>
              <a:ext cx="1371600" cy="23622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8922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609600" y="9144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8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দলীয় কাজ </a:t>
            </a:r>
            <a:endParaRPr lang="en-US" sz="8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3954959"/>
            <a:ext cx="8458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bn-BD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কবিতার বিষয়বস্তু উপর ভিত্তি করে একটি অনুচ্ছেদ লিখ? 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325" y="723900"/>
            <a:ext cx="2276475" cy="28575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8044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444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65007" y="161925"/>
            <a:ext cx="8826593" cy="6552178"/>
            <a:chOff x="165007" y="161925"/>
            <a:chExt cx="8826593" cy="6552178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572"/>
            <a:stretch/>
          </p:blipFill>
          <p:spPr>
            <a:xfrm>
              <a:off x="165007" y="161925"/>
              <a:ext cx="8826593" cy="6552178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533400" y="1524000"/>
              <a:ext cx="24384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sz="4000" dirty="0" smtClean="0">
                  <a:solidFill>
                    <a:schemeClr val="bg2"/>
                  </a:solidFill>
                </a:rPr>
                <a:t>সন্তানের জন্য প্রার্থনা </a:t>
              </a:r>
              <a:endParaRPr lang="en-US" sz="4000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404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533400"/>
            <a:ext cx="6629400" cy="1752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8000" dirty="0" smtClean="0"/>
              <a:t> </a:t>
            </a:r>
            <a:r>
              <a:rPr lang="bn-BD" sz="8800" dirty="0" smtClean="0"/>
              <a:t>মূল্যায়ন</a:t>
            </a:r>
            <a:r>
              <a:rPr lang="bn-BD" sz="8000" dirty="0" smtClean="0"/>
              <a:t> </a:t>
            </a:r>
            <a:endParaRPr lang="en-US" sz="8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3330714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itchFamily="2" charset="2"/>
              <a:buChar char="q"/>
            </a:pPr>
            <a:r>
              <a:rPr lang="bn-BD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পল্লী কবি জসীমউদ্দীনের জন্ম কত সালে? 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4286071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bn-BD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রুগ্ন ছেলের রোগমুক্তির জন্য কার কাছে নিয়ে গিয়েছিল ? 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261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839450"/>
            <a:ext cx="6553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8800" b="1" dirty="0" smtClean="0"/>
              <a:t>বাড়ির কাজ</a:t>
            </a:r>
            <a:endParaRPr lang="en-US" sz="8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762000"/>
            <a:ext cx="2466975" cy="18478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14399" y="3048000"/>
            <a:ext cx="82296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bn-BD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তোমার পড়াশুনায় মায়ের ভুমিকা লিখে আনবে? 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857187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8100" y="38100"/>
            <a:ext cx="914400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93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dirty="0" smtClean="0"/>
              <a:t>  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371600" y="381000"/>
            <a:ext cx="6324600" cy="1399639"/>
            <a:chOff x="1371600" y="381000"/>
            <a:chExt cx="6324600" cy="1399639"/>
          </a:xfrm>
        </p:grpSpPr>
        <p:sp>
          <p:nvSpPr>
            <p:cNvPr id="4" name="Oval Callout 3"/>
            <p:cNvSpPr/>
            <p:nvPr/>
          </p:nvSpPr>
          <p:spPr>
            <a:xfrm>
              <a:off x="1371600" y="381000"/>
              <a:ext cx="6324600" cy="1143000"/>
            </a:xfrm>
            <a:prstGeom prst="wedgeEllipseCallou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752600" y="457200"/>
              <a:ext cx="51054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8000" b="1" dirty="0" smtClean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পরিচিতি </a:t>
              </a:r>
              <a:endParaRPr lang="en-US" sz="8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939637" y="1828800"/>
            <a:ext cx="6324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8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মধুসূদন মাঝি </a:t>
            </a:r>
            <a:endParaRPr lang="en-US" sz="8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5600" y="3467100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সহকারী শিক্ষক 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4174986"/>
            <a:ext cx="845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কে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bn-BD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ডি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bn-BD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বি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bn-BD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এম উচ্চ বিদ্যালয় 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39637" y="4876800"/>
            <a:ext cx="632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কুনিয়া-মাদারিপুর</a:t>
            </a:r>
            <a:endParaRPr lang="en-US" sz="4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95600" y="5722203"/>
            <a:ext cx="4994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০১৭২৯৩৮৭৯৬৬ 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84375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2001322"/>
            <a:ext cx="86868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16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ধন্য</a:t>
            </a:r>
            <a:r>
              <a:rPr lang="bn-BD" sz="16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বা</a:t>
            </a:r>
            <a:r>
              <a:rPr lang="bn-BD" sz="16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দ </a:t>
            </a:r>
            <a:endParaRPr lang="en-US" sz="16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351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914400" y="381000"/>
            <a:ext cx="6629400" cy="1260396"/>
            <a:chOff x="914400" y="381000"/>
            <a:chExt cx="6629400" cy="1260396"/>
          </a:xfrm>
        </p:grpSpPr>
        <p:sp>
          <p:nvSpPr>
            <p:cNvPr id="2" name="Rounded Rectangle 1"/>
            <p:cNvSpPr/>
            <p:nvPr/>
          </p:nvSpPr>
          <p:spPr>
            <a:xfrm>
              <a:off x="914400" y="381000"/>
              <a:ext cx="6629400" cy="121920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43000" y="533400"/>
              <a:ext cx="563880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6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পাঠ পরিচিতি </a:t>
              </a:r>
              <a:endParaRPr lang="en-US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914400" y="2362200"/>
            <a:ext cx="7315200" cy="37338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43000" y="2514600"/>
            <a:ext cx="6781800" cy="3666530"/>
            <a:chOff x="1143000" y="2514600"/>
            <a:chExt cx="6781800" cy="3666530"/>
          </a:xfrm>
        </p:grpSpPr>
        <p:grpSp>
          <p:nvGrpSpPr>
            <p:cNvPr id="10" name="Group 9"/>
            <p:cNvGrpSpPr/>
            <p:nvPr/>
          </p:nvGrpSpPr>
          <p:grpSpPr>
            <a:xfrm>
              <a:off x="1143000" y="2514600"/>
              <a:ext cx="6781800" cy="3666530"/>
              <a:chOff x="1143000" y="2514600"/>
              <a:chExt cx="6781800" cy="3666530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1143000" y="2514600"/>
                <a:ext cx="6781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n-BD" sz="5400" b="1" dirty="0" smtClean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বিষয়ঃ বাংলা প্রথম পত্র </a:t>
                </a:r>
                <a:endParaRPr lang="en-US" sz="54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143000" y="3327737"/>
                <a:ext cx="67818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n-BD" sz="6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শ্রেণীঃনবম</a:t>
                </a:r>
                <a:r>
                  <a:rPr lang="bn-BD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333500" y="4640759"/>
                <a:ext cx="64008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n-BD" sz="44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তারিখঃ০২/০৬/২০১৩ ইং </a:t>
                </a:r>
                <a:endParaRPr lang="en-US" sz="4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981200" y="5257800"/>
                <a:ext cx="5410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n-BD" sz="5400" b="1" dirty="0" smtClean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সময়ঃ৫০ মিনিট </a:t>
                </a:r>
                <a:endParaRPr lang="en-US" sz="54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3810000" y="4191000"/>
              <a:ext cx="3962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dirty="0"/>
                <a:t> </a:t>
              </a:r>
              <a:r>
                <a:rPr lang="bn-BD" sz="4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কবিতা</a:t>
              </a:r>
              <a:endPara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101933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781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52400" y="76200"/>
            <a:ext cx="8839199" cy="6629400"/>
            <a:chOff x="152400" y="76200"/>
            <a:chExt cx="8839199" cy="6629400"/>
          </a:xfrm>
        </p:grpSpPr>
        <p:grpSp>
          <p:nvGrpSpPr>
            <p:cNvPr id="5" name="Group 4"/>
            <p:cNvGrpSpPr/>
            <p:nvPr/>
          </p:nvGrpSpPr>
          <p:grpSpPr>
            <a:xfrm>
              <a:off x="152400" y="76200"/>
              <a:ext cx="8839199" cy="6629400"/>
              <a:chOff x="152400" y="76200"/>
              <a:chExt cx="8839199" cy="6629400"/>
            </a:xfrm>
          </p:grpSpPr>
          <p:pic>
            <p:nvPicPr>
              <p:cNvPr id="2" name="Picture 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2400" y="76200"/>
                <a:ext cx="8839199" cy="6629400"/>
              </a:xfrm>
              <a:prstGeom prst="rect">
                <a:avLst/>
              </a:prstGeom>
              <a:ln w="190500" cap="sq">
                <a:solidFill>
                  <a:srgbClr val="C8C6BD"/>
                </a:solidFill>
                <a:prstDash val="solid"/>
                <a:miter lim="800000"/>
              </a:ln>
              <a:effectLst>
                <a:outerShdw blurRad="254000" algn="bl" rotWithShape="0">
                  <a:srgbClr val="000000">
                    <a:alpha val="43000"/>
                  </a:srgbClr>
                </a:outerShdw>
              </a:effectLst>
              <a:scene3d>
                <a:camera prst="perspectiveFront" fov="5400000"/>
                <a:lightRig rig="threePt" dir="t">
                  <a:rot lat="0" lon="0" rev="2100000"/>
                </a:lightRig>
              </a:scene3d>
              <a:sp3d extrusionH="25400">
                <a:bevelT w="304800" h="152400" prst="hardEdge"/>
                <a:extrusionClr>
                  <a:srgbClr val="000000"/>
                </a:extrusionClr>
              </a:sp3d>
            </p:spPr>
          </p:pic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96000" y="228600"/>
                <a:ext cx="2771775" cy="2209800"/>
              </a:xfrm>
              <a:prstGeom prst="rect">
                <a:avLst/>
              </a:prstGeom>
            </p:spPr>
          </p:pic>
        </p:grpSp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t="-1949" r="-15845" b="1949"/>
            <a:stretch/>
          </p:blipFill>
          <p:spPr>
            <a:xfrm>
              <a:off x="304800" y="228600"/>
              <a:ext cx="3105150" cy="31622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3677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64459"/>
            <a:ext cx="8839200" cy="639206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06180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06"/>
            <a:ext cx="8943976" cy="679359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200025" y="304799"/>
            <a:ext cx="8643657" cy="6390441"/>
            <a:chOff x="200025" y="304799"/>
            <a:chExt cx="8643657" cy="6390441"/>
          </a:xfrm>
        </p:grpSpPr>
        <p:grpSp>
          <p:nvGrpSpPr>
            <p:cNvPr id="8" name="Group 7"/>
            <p:cNvGrpSpPr/>
            <p:nvPr/>
          </p:nvGrpSpPr>
          <p:grpSpPr>
            <a:xfrm>
              <a:off x="200025" y="304799"/>
              <a:ext cx="8639175" cy="6390441"/>
              <a:chOff x="200025" y="304799"/>
              <a:chExt cx="8639175" cy="6390441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200025" y="304799"/>
                <a:ext cx="8639175" cy="6390441"/>
                <a:chOff x="200025" y="304799"/>
                <a:chExt cx="8639175" cy="6390441"/>
              </a:xfrm>
            </p:grpSpPr>
            <p:pic>
              <p:nvPicPr>
                <p:cNvPr id="2" name="Picture 1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0025" y="304799"/>
                  <a:ext cx="8639175" cy="6390441"/>
                </a:xfrm>
                <a:prstGeom prst="rect">
                  <a:avLst/>
                </a:prstGeom>
                <a:ln w="228600" cap="sq" cmpd="thickThin">
                  <a:solidFill>
                    <a:srgbClr val="000000"/>
                  </a:solidFill>
                  <a:prstDash val="solid"/>
                  <a:miter lim="800000"/>
                </a:ln>
                <a:effectLst>
                  <a:innerShdw blurRad="76200">
                    <a:srgbClr val="000000"/>
                  </a:innerShdw>
                </a:effectLst>
              </p:spPr>
            </p:pic>
            <p:pic>
              <p:nvPicPr>
                <p:cNvPr id="4" name="Picture 3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04800" y="428625"/>
                  <a:ext cx="1914525" cy="2390775"/>
                </a:xfrm>
                <a:prstGeom prst="rect">
                  <a:avLst/>
                </a:prstGeom>
              </p:spPr>
            </p:pic>
            <p:sp>
              <p:nvSpPr>
                <p:cNvPr id="5" name="TextBox 4"/>
                <p:cNvSpPr txBox="1"/>
                <p:nvPr/>
              </p:nvSpPr>
              <p:spPr>
                <a:xfrm rot="19861974">
                  <a:off x="1434671" y="1528878"/>
                  <a:ext cx="463654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Every mother loves her child</a:t>
                  </a:r>
                  <a:r>
                    <a:rPr lang="en-US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.</a:t>
                  </a:r>
                  <a:endPara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24600" y="4953000"/>
                <a:ext cx="1524000" cy="1524000"/>
              </a:xfrm>
              <a:prstGeom prst="rect">
                <a:avLst/>
              </a:prstGeom>
            </p:spPr>
          </p:pic>
        </p:grpSp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74" r="24169"/>
            <a:stretch/>
          </p:blipFill>
          <p:spPr>
            <a:xfrm>
              <a:off x="7741023" y="751354"/>
              <a:ext cx="1102659" cy="14763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595938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58" y="381000"/>
            <a:ext cx="3846642" cy="2590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1" y="381000"/>
            <a:ext cx="3901412" cy="26193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1" y="3124200"/>
            <a:ext cx="3886199" cy="2695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124200"/>
            <a:ext cx="3886200" cy="27280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" y="5867400"/>
            <a:ext cx="81900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6000" dirty="0">
                <a:solidFill>
                  <a:srgbClr val="FF0000"/>
                </a:solidFill>
              </a:rPr>
              <a:t> </a:t>
            </a:r>
            <a:r>
              <a:rPr lang="bn-BD" sz="6000" dirty="0" smtClean="0">
                <a:solidFill>
                  <a:srgbClr val="FF0000"/>
                </a:solidFill>
              </a:rPr>
              <a:t>পল্লী গাঁয়ের ছবি 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67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6200" y="76200"/>
            <a:ext cx="8991600" cy="6705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838200" y="762000"/>
            <a:ext cx="7391400" cy="3429000"/>
            <a:chOff x="838200" y="76200"/>
            <a:chExt cx="7391400" cy="3429000"/>
          </a:xfrm>
        </p:grpSpPr>
        <p:sp>
          <p:nvSpPr>
            <p:cNvPr id="3" name="Horizontal Scroll 2"/>
            <p:cNvSpPr/>
            <p:nvPr/>
          </p:nvSpPr>
          <p:spPr>
            <a:xfrm>
              <a:off x="838200" y="76200"/>
              <a:ext cx="7391400" cy="3429000"/>
            </a:xfrm>
            <a:prstGeom prst="horizontalScroll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5715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066800" y="838200"/>
              <a:ext cx="70104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9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পল্লীজননী</a:t>
              </a:r>
              <a:endPara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524000" y="4038600"/>
            <a:ext cx="7315200" cy="2362200"/>
            <a:chOff x="1524000" y="4038600"/>
            <a:chExt cx="7315200" cy="2362200"/>
          </a:xfrm>
        </p:grpSpPr>
        <p:sp>
          <p:nvSpPr>
            <p:cNvPr id="6" name="Right Arrow 5"/>
            <p:cNvSpPr/>
            <p:nvPr/>
          </p:nvSpPr>
          <p:spPr>
            <a:xfrm>
              <a:off x="1524000" y="4038600"/>
              <a:ext cx="7315200" cy="2362200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200" y="4648200"/>
              <a:ext cx="57912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72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পৃষ্ঠা নং -২০৫ </a:t>
              </a:r>
              <a:endParaRPr 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1048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0" y="76200"/>
            <a:ext cx="9143999" cy="6553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1074003"/>
            <a:ext cx="8991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এপাঠ শেষে শিক্ষার্থীরা---</a:t>
            </a:r>
            <a:endParaRPr 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2362200"/>
            <a:ext cx="7718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bn-BD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কবি পারিচিতি বলতে পারবে।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3429000"/>
            <a:ext cx="838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bn-BD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কবিতাটির বিষয়বস্তু লিখতে পারবে।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44958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bn-BD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সরব পাঠ করতে পারবে । 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5195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170</Words>
  <Application>Microsoft Office PowerPoint</Application>
  <PresentationFormat>On-screen Show (4:3)</PresentationFormat>
  <Paragraphs>52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TSS</dc:creator>
  <cp:lastModifiedBy>TSS</cp:lastModifiedBy>
  <cp:revision>102</cp:revision>
  <dcterms:created xsi:type="dcterms:W3CDTF">2006-08-16T00:00:00Z</dcterms:created>
  <dcterms:modified xsi:type="dcterms:W3CDTF">2013-06-09T07:47:17Z</dcterms:modified>
</cp:coreProperties>
</file>